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54" d="100"/>
          <a:sy n="54" d="100"/>
        </p:scale>
        <p:origin x="612" y="2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2026/3/18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2026/3/18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2026/3/18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2026/3/18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2026/3/18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2026/3/18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2026/3/18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2026/3/18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2026/3/18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2026/3/18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2026/3/18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2026/3/18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slm.org/committees/coi/jslm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337C01C-725F-4F3F-80DA-A2562614A749}"/>
              </a:ext>
            </a:extLst>
          </p:cNvPr>
          <p:cNvSpPr txBox="1"/>
          <p:nvPr/>
        </p:nvSpPr>
        <p:spPr>
          <a:xfrm>
            <a:off x="623392" y="1484784"/>
            <a:ext cx="1094521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本年次大会における</a:t>
            </a:r>
            <a:r>
              <a:rPr lang="en-US" altLang="ja-JP" sz="2800" dirty="0"/>
              <a:t>COI</a:t>
            </a:r>
            <a:r>
              <a:rPr lang="ja-JP" altLang="en-US" sz="2800" dirty="0"/>
              <a:t>の開示は、学術集会におけるＣＯＩ 開示 </a:t>
            </a:r>
            <a:r>
              <a:rPr lang="en-US" altLang="ja-JP" sz="2800" dirty="0"/>
              <a:t>| </a:t>
            </a:r>
            <a:r>
              <a:rPr lang="ja-JP" altLang="en-US" sz="2800" dirty="0"/>
              <a:t>利益相反委員会 </a:t>
            </a:r>
            <a:r>
              <a:rPr lang="en-US" altLang="ja-JP" sz="2800" dirty="0"/>
              <a:t>| </a:t>
            </a:r>
            <a:r>
              <a:rPr lang="ja-JP" altLang="en-US" sz="2800" dirty="0"/>
              <a:t>日本臨床検査医学会の基準をご参照ください。 </a:t>
            </a:r>
            <a:endParaRPr lang="en-US" altLang="ja-JP" sz="2800" dirty="0"/>
          </a:p>
          <a:p>
            <a:r>
              <a:rPr lang="en-US" altLang="ja-JP" sz="2800" dirty="0">
                <a:hlinkClick r:id="rId2"/>
              </a:rPr>
              <a:t>https://www.jslm.org/committees/coi/jslm.html</a:t>
            </a:r>
            <a:endParaRPr lang="en-US" altLang="ja-JP" sz="2800" dirty="0"/>
          </a:p>
          <a:p>
            <a:endParaRPr lang="en-US" altLang="ja-JP" sz="2800" dirty="0"/>
          </a:p>
          <a:p>
            <a:r>
              <a:rPr lang="ja-JP" altLang="en-US" sz="2800" dirty="0"/>
              <a:t>ご発表のタイトルページの次の</a:t>
            </a:r>
            <a:r>
              <a:rPr lang="en-US" altLang="ja-JP" sz="2800" dirty="0"/>
              <a:t>2</a:t>
            </a:r>
            <a:r>
              <a:rPr lang="ja-JP" altLang="en-US" sz="2800" dirty="0"/>
              <a:t>枚目のスライドにしていただき、数秒間表示をお願いします。</a:t>
            </a:r>
          </a:p>
        </p:txBody>
      </p:sp>
    </p:spTree>
    <p:extLst>
      <p:ext uri="{BB962C8B-B14F-4D97-AF65-F5344CB8AC3E}">
        <p14:creationId xmlns:p14="http://schemas.microsoft.com/office/powerpoint/2010/main" val="1560125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C05A142B-887D-FEEA-420A-1918F1593F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9856" y="5589240"/>
            <a:ext cx="936104" cy="106826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991544" y="836712"/>
            <a:ext cx="8208912" cy="2592288"/>
          </a:xfrm>
          <a:ln w="12700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kumimoji="0" lang="ja-JP" altLang="en-US" sz="4900" b="1" dirty="0">
                <a:latin typeface="Arial" charset="0"/>
              </a:rPr>
              <a:t>日本臨床検査専門医会</a:t>
            </a:r>
            <a:br>
              <a:rPr kumimoji="0" lang="en-US" altLang="ja-JP" sz="4900" b="1" dirty="0">
                <a:latin typeface="Arial" charset="0"/>
              </a:rPr>
            </a:br>
            <a:r>
              <a:rPr kumimoji="0" lang="ja-JP" altLang="en-US" sz="4900" b="1" dirty="0">
                <a:latin typeface="Arial" charset="0"/>
              </a:rPr>
              <a:t>ＣＯ Ｉ （利益相反）開示</a:t>
            </a:r>
            <a:br>
              <a:rPr kumimoji="0" lang="en-US" altLang="ja-JP" sz="4900" b="1" i="1" dirty="0"/>
            </a:br>
            <a:r>
              <a:rPr kumimoji="0" lang="ja-JP" altLang="en-US" sz="4900" b="1" dirty="0"/>
              <a:t>発表者名：　○○　○○</a:t>
            </a:r>
            <a:endParaRPr lang="ja-JP" altLang="en-US" sz="4900" dirty="0"/>
          </a:p>
        </p:txBody>
      </p:sp>
      <p:sp>
        <p:nvSpPr>
          <p:cNvPr id="13314" name="サブタイトル 2"/>
          <p:cNvSpPr>
            <a:spLocks noGrp="1"/>
          </p:cNvSpPr>
          <p:nvPr>
            <p:ph type="subTitle" idx="1"/>
          </p:nvPr>
        </p:nvSpPr>
        <p:spPr>
          <a:xfrm>
            <a:off x="1991544" y="4005064"/>
            <a:ext cx="8208912" cy="1224136"/>
          </a:xfrm>
          <a:ln w="12700">
            <a:solidFill>
              <a:schemeClr val="tx1"/>
            </a:solidFill>
          </a:ln>
        </p:spPr>
        <p:txBody>
          <a:bodyPr/>
          <a:lstStyle/>
          <a:p>
            <a:pPr algn="l" eaLnBrk="1" hangingPunct="1"/>
            <a:r>
              <a:rPr lang="ja-JP" altLang="en-US" sz="33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演題発表に関連し，発表者について開示すべき</a:t>
            </a:r>
            <a:r>
              <a:rPr lang="en-US" altLang="ja-JP" sz="33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COI</a:t>
            </a:r>
            <a:r>
              <a:rPr lang="ja-JP" altLang="en-US" sz="33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関係にある企業等はありません。</a:t>
            </a:r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5663952" y="5949950"/>
            <a:ext cx="4608512" cy="431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dirty="0">
                <a:solidFill>
                  <a:prstClr val="black"/>
                </a:solidFill>
              </a:rPr>
              <a:t>一般社団法人　</a:t>
            </a:r>
            <a:r>
              <a:rPr lang="ja-JP" altLang="en-US" sz="2200" dirty="0">
                <a:solidFill>
                  <a:prstClr val="black"/>
                </a:solidFill>
              </a:rPr>
              <a:t>日本臨床検査専門医会</a:t>
            </a:r>
          </a:p>
        </p:txBody>
      </p:sp>
      <p:sp>
        <p:nvSpPr>
          <p:cNvPr id="6" name="テキスト ボックス 3">
            <a:extLst>
              <a:ext uri="{FF2B5EF4-FFF2-40B4-BE49-F238E27FC236}">
                <a16:creationId xmlns:a16="http://schemas.microsoft.com/office/drawing/2014/main" id="{F9406D9C-F4AC-48B0-8708-8275B5A1F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344" y="141398"/>
            <a:ext cx="84978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ja-JP" altLang="en-US" sz="2200" b="1" dirty="0">
                <a:latin typeface="ＭＳ Ｐゴシック" charset="-128"/>
              </a:rPr>
              <a:t>様式１－</a:t>
            </a:r>
            <a:r>
              <a:rPr kumimoji="0" lang="en-US" altLang="ja-JP" sz="2200" b="1" dirty="0">
                <a:latin typeface="ＭＳ Ｐゴシック" charset="-128"/>
              </a:rPr>
              <a:t>A</a:t>
            </a:r>
            <a:r>
              <a:rPr kumimoji="0" lang="ja-JP" altLang="en-US" sz="2200" b="1" dirty="0">
                <a:latin typeface="ＭＳ Ｐゴシック" charset="-128"/>
              </a:rPr>
              <a:t>　学術講演会口頭発表時、申告すべきＣＯＩ状態がない場合</a:t>
            </a:r>
            <a:endParaRPr lang="ja-JP" altLang="en-US" sz="2200" dirty="0">
              <a:latin typeface="ＭＳ Ｐゴシック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タイトル 1"/>
          <p:cNvSpPr>
            <a:spLocks noGrp="1"/>
          </p:cNvSpPr>
          <p:nvPr>
            <p:ph type="ctrTitle"/>
          </p:nvPr>
        </p:nvSpPr>
        <p:spPr>
          <a:xfrm>
            <a:off x="2279650" y="692696"/>
            <a:ext cx="7772400" cy="1728167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kumimoji="0" lang="ja-JP" altLang="en-US" sz="4000" b="1" dirty="0">
                <a:latin typeface="Arial" charset="0"/>
              </a:rPr>
              <a:t>日本臨床検査専門医会</a:t>
            </a:r>
            <a:br>
              <a:rPr kumimoji="0" lang="en-US" altLang="ja-JP" sz="4000" b="1" dirty="0">
                <a:latin typeface="Arial" charset="0"/>
              </a:rPr>
            </a:br>
            <a:r>
              <a:rPr kumimoji="0" lang="ja-JP" altLang="en-US" sz="4000" b="1" dirty="0">
                <a:latin typeface="Arial" charset="0"/>
              </a:rPr>
              <a:t>ＣＯ Ｉ</a:t>
            </a:r>
            <a:r>
              <a:rPr kumimoji="0" lang="ja-JP" altLang="en-US" sz="3200" b="1" dirty="0">
                <a:latin typeface="Arial" charset="0"/>
              </a:rPr>
              <a:t>（利益相反） </a:t>
            </a:r>
            <a:r>
              <a:rPr kumimoji="0" lang="ja-JP" altLang="en-US" sz="4000" b="1" dirty="0">
                <a:latin typeface="Arial" charset="0"/>
              </a:rPr>
              <a:t>開示</a:t>
            </a:r>
            <a:br>
              <a:rPr kumimoji="0" lang="en-US" altLang="ja-JP" sz="4000" b="1" i="1" dirty="0"/>
            </a:br>
            <a:r>
              <a:rPr kumimoji="0" lang="ja-JP" altLang="en-US" sz="3600" b="1" dirty="0"/>
              <a:t>筆頭発表者名：　○○　○○</a:t>
            </a:r>
            <a:endParaRPr lang="ja-JP" altLang="en-US" sz="3600" dirty="0"/>
          </a:p>
        </p:txBody>
      </p:sp>
      <p:sp>
        <p:nvSpPr>
          <p:cNvPr id="14338" name="サブタイトル 2"/>
          <p:cNvSpPr>
            <a:spLocks noGrp="1"/>
          </p:cNvSpPr>
          <p:nvPr>
            <p:ph type="subTitle" idx="1"/>
          </p:nvPr>
        </p:nvSpPr>
        <p:spPr>
          <a:xfrm>
            <a:off x="335360" y="2564904"/>
            <a:ext cx="11521280" cy="3364408"/>
          </a:xfrm>
          <a:ln w="12700">
            <a:solidFill>
              <a:schemeClr val="tx1"/>
            </a:solidFill>
          </a:ln>
        </p:spPr>
        <p:txBody>
          <a:bodyPr anchor="ctr"/>
          <a:lstStyle/>
          <a:p>
            <a:pPr algn="l" eaLnBrk="1" hangingPunct="1"/>
            <a:r>
              <a:rPr kumimoji="0" lang="ja-JP" altLang="en-US" sz="2400" b="1" dirty="0">
                <a:solidFill>
                  <a:schemeClr val="tx1"/>
                </a:solidFill>
                <a:latin typeface="ＭＳ Ｐゴシック" charset="-128"/>
              </a:rPr>
              <a:t>演題発表に関連し、発表者全員を対象とした開示すべき</a:t>
            </a:r>
            <a:r>
              <a:rPr kumimoji="0" lang="en-US" altLang="ja-JP" sz="2400" b="1" dirty="0">
                <a:solidFill>
                  <a:schemeClr val="tx1"/>
                </a:solidFill>
                <a:latin typeface="ＭＳ Ｐゴシック" charset="-128"/>
              </a:rPr>
              <a:t>CO I </a:t>
            </a:r>
            <a:r>
              <a:rPr kumimoji="0" lang="ja-JP" altLang="en-US" sz="2400" b="1" dirty="0">
                <a:solidFill>
                  <a:schemeClr val="tx1"/>
                </a:solidFill>
                <a:latin typeface="ＭＳ Ｐゴシック" charset="-128"/>
              </a:rPr>
              <a:t>関係にある企業などとして、</a:t>
            </a:r>
            <a:endParaRPr kumimoji="0" lang="en-US" altLang="ja-JP" sz="2400" b="1" dirty="0">
              <a:solidFill>
                <a:schemeClr val="tx1"/>
              </a:solidFill>
              <a:latin typeface="ＭＳ Ｐゴシック" charset="-128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800" b="1" dirty="0">
                <a:solidFill>
                  <a:schemeClr val="tx1"/>
                </a:solidFill>
                <a:latin typeface="Arial" charset="0"/>
              </a:rPr>
              <a:t>　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  ① 顧問：　　　　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② 株保有・利益：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③ 特許使用料：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④ 講演料：　　　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⑤ 原稿料：　　　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⑥ 受託研究・共同研究費：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企業名○○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⑦ 奨学寄付金：　 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企業名○○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⑧ 寄付講座所属：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あり（企業名○○）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⑨ 試薬・機器・役務等の供与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:       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あり（企業名○○）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⑩ 特別な便益の提供：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4339" name="テキスト ボックス 3"/>
          <p:cNvSpPr txBox="1">
            <a:spLocks noChangeArrowheads="1"/>
          </p:cNvSpPr>
          <p:nvPr/>
        </p:nvSpPr>
        <p:spPr bwMode="auto">
          <a:xfrm>
            <a:off x="191344" y="141398"/>
            <a:ext cx="84978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ja-JP" altLang="en-US" sz="2200" b="1" dirty="0">
                <a:latin typeface="ＭＳ Ｐゴシック" charset="-128"/>
              </a:rPr>
              <a:t>様式１－</a:t>
            </a:r>
            <a:r>
              <a:rPr kumimoji="0" lang="en-US" altLang="ja-JP" sz="2200" b="1" dirty="0">
                <a:latin typeface="ＭＳ Ｐゴシック" charset="-128"/>
              </a:rPr>
              <a:t>B</a:t>
            </a:r>
            <a:r>
              <a:rPr kumimoji="0" lang="ja-JP" altLang="en-US" sz="2200" b="1" dirty="0">
                <a:latin typeface="ＭＳ Ｐゴシック" charset="-128"/>
              </a:rPr>
              <a:t>　学術講演会口頭発表時、申告すべきＣＯＩ状態がある場合</a:t>
            </a:r>
            <a:endParaRPr lang="ja-JP" altLang="en-US" sz="2200" dirty="0">
              <a:latin typeface="ＭＳ Ｐゴシック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C93202FB-3CBC-43A2-8AB0-4C166B59D3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0016" y="6073353"/>
            <a:ext cx="648072" cy="739565"/>
          </a:xfrm>
          <a:prstGeom prst="rect">
            <a:avLst/>
          </a:prstGeom>
        </p:spPr>
      </p:pic>
      <p:sp>
        <p:nvSpPr>
          <p:cNvPr id="8" name="Text Box 6">
            <a:extLst>
              <a:ext uri="{FF2B5EF4-FFF2-40B4-BE49-F238E27FC236}">
                <a16:creationId xmlns:a16="http://schemas.microsoft.com/office/drawing/2014/main" id="{C905B22B-7B90-462B-80E2-7D3795C78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104" y="6177834"/>
            <a:ext cx="4608512" cy="431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dirty="0">
                <a:solidFill>
                  <a:prstClr val="black"/>
                </a:solidFill>
              </a:rPr>
              <a:t>一般社団法人　</a:t>
            </a:r>
            <a:r>
              <a:rPr lang="ja-JP" altLang="en-US" sz="2200" dirty="0">
                <a:solidFill>
                  <a:prstClr val="black"/>
                </a:solidFill>
              </a:rPr>
              <a:t>日本臨床検査専門医会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306</Words>
  <Application>Microsoft Office PowerPoint</Application>
  <PresentationFormat>ワイド画面</PresentationFormat>
  <Paragraphs>22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Calibri</vt:lpstr>
      <vt:lpstr>Office ​​テーマ</vt:lpstr>
      <vt:lpstr>PowerPoint プレゼンテーション</vt:lpstr>
      <vt:lpstr>日本臨床検査専門医会 ＣＯ Ｉ （利益相反）開示 発表者名：　○○　○○</vt:lpstr>
      <vt:lpstr>日本臨床検査専門医会 ＣＯ Ｉ（利益相反） 開示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一之 松下</cp:lastModifiedBy>
  <cp:revision>22</cp:revision>
  <dcterms:created xsi:type="dcterms:W3CDTF">2012-08-22T19:13:55Z</dcterms:created>
  <dcterms:modified xsi:type="dcterms:W3CDTF">2026-03-18T01:57:54Z</dcterms:modified>
</cp:coreProperties>
</file>